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7" r:id="rId2"/>
    <p:sldId id="289" r:id="rId3"/>
    <p:sldId id="292" r:id="rId4"/>
    <p:sldId id="291" r:id="rId5"/>
    <p:sldId id="297" r:id="rId6"/>
    <p:sldId id="298" r:id="rId7"/>
    <p:sldId id="296" r:id="rId8"/>
    <p:sldId id="290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99"/>
    <a:srgbClr val="62768D"/>
    <a:srgbClr val="00FF00"/>
    <a:srgbClr val="FF99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2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B2E90-8B8E-42B3-8117-6C5A007F0BE6}" type="datetimeFigureOut">
              <a:rPr lang="en-ZA" smtClean="0"/>
              <a:t>2016/11/18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64D1C-6448-4B93-BCD7-FFBF2DD9C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267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214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AB6CDE10-C9FA-49F1-90D0-50A21CFA6D4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15" y="6516692"/>
            <a:ext cx="1335087" cy="358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4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323CC708-85E7-4A46-A620-C2CE50739D5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" y="65341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4276DCAD-873A-4EBA-8CF0-2DAA88FB7350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04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601EBC70-AE84-41EE-8FFF-1F8D27206D9B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0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ED38CB0F-D2AE-429B-9AF1-D8CD8BE4AC2C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82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800" y="60594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08253CFF-D1B2-4FE9-83E9-C7F42A20A1F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6538913"/>
            <a:ext cx="1439863" cy="323850"/>
          </a:xfrm>
          <a:prstGeom prst="rect">
            <a:avLst/>
          </a:prstGeom>
        </p:spPr>
        <p:txBody>
          <a:bodyPr vert="horz" wrap="square" lIns="72000" tIns="3600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58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2400" y="6537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455B14C-619C-4C7E-810C-0F7051766A6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1104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2A06A2E2-3E7B-4DE1-B209-ED36F24E96E3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56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410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D8B61F8F-95E0-457A-AB0E-90F92DFA1C77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0" y="64960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151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AF46532-6F25-4CCA-9692-A18EFA64D951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6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C848EB19-060B-4ECB-B83B-49BA7A3B56F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6FF4E4C-23A3-462A-955D-5CD59CD59B8D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40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C7ADA4B-CEAA-4AC8-8DFB-555BF6E11EB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041BE2F0-D0B6-4A04-91D1-CFD1FC86EDE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01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EBED1F12-171C-4589-9BDE-F09C7D1EF6EA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19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18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84D868F-7B91-405E-A276-CB74920CF17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9902E340-6B42-4F3F-AED2-68C4F37921DF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914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1B8B46E1-5716-418B-9597-351358B82845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2016/11/18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90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F5E29352-B9AC-42BD-A146-B2D70AACB80F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" y="1977631"/>
            <a:ext cx="2276713" cy="1707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2" y="439313"/>
            <a:ext cx="7772400" cy="106755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11004: PMC MEETING 1, </a:t>
            </a:r>
            <a:b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NOVEMBER 2016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836" y="1817048"/>
            <a:ext cx="6773164" cy="2979641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</a:t>
            </a:r>
          </a:p>
        </p:txBody>
      </p:sp>
      <p:pic>
        <p:nvPicPr>
          <p:cNvPr id="5" name="Picture 4" descr="C:\Users\ghoorz\AppData\Local\Microsoft\Windows\Temporary Internet Files\Content.Outlook\C7UYA6ET\DWS Logo (2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93" y="5106872"/>
            <a:ext cx="31813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SC&amp;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3" y="5301004"/>
            <a:ext cx="1671636" cy="10215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" y="332780"/>
            <a:ext cx="1934292" cy="1450719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028" name="Picture 4" descr="20160921_1253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" y="392810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41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33" y="181722"/>
            <a:ext cx="8229600" cy="828021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AREA (2)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512" y="797860"/>
            <a:ext cx="7345083" cy="5656728"/>
          </a:xfrm>
        </p:spPr>
        <p:txBody>
          <a:bodyPr/>
          <a:lstStyle/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Extensive wetlands around </a:t>
            </a:r>
            <a:r>
              <a:rPr lang="en-ZA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Matatiele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, Cedarville, Franklin + </a:t>
            </a:r>
            <a:r>
              <a:rPr lang="en-ZA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Gatberg</a:t>
            </a:r>
            <a:endParaRPr lang="en-ZA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Water quality generally good, although extensive erosion and sedimentation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Irrigation return flows + return flows from WWTW problematic in certain areas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Economically dominated by irrigation agriculture, commercial forestry, sawmills + laminated board factory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Prominent is the extent of dryland </a:t>
            </a:r>
          </a:p>
          <a:p>
            <a:pPr marL="0" indent="0">
              <a:buNone/>
            </a:pP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	cultivation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Little registered groundwater use 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Key ecosystem services</a:t>
            </a:r>
          </a:p>
          <a:p>
            <a:pPr lvl="1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Recreational fishing</a:t>
            </a:r>
          </a:p>
          <a:p>
            <a:pPr lvl="1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Limited subsistence fishing</a:t>
            </a:r>
          </a:p>
          <a:p>
            <a:pPr lvl="1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Wastewater dilution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1.10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19" y="3774142"/>
            <a:ext cx="2241176" cy="23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6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695" y="328430"/>
            <a:ext cx="8229600" cy="63975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INFORMATION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41" y="1057834"/>
            <a:ext cx="7453123" cy="5244353"/>
          </a:xfrm>
        </p:spPr>
        <p:txBody>
          <a:bodyPr/>
          <a:lstStyle/>
          <a:p>
            <a:pPr marL="0" indent="0">
              <a:buNone/>
            </a:pPr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DWS WRYM configured for whole catchment by SA-EC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Development Project – used </a:t>
            </a:r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WR2005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hydrology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Updated for DWS dam Feasibility Study: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Kinira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rivers</a:t>
            </a:r>
          </a:p>
          <a:p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STUDY: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Use WRYM update for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Kinira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; SA-EC information for rest of catchment. Incorporate updates on OR Tambo DM’s </a:t>
            </a:r>
            <a:r>
              <a:rPr lang="en-GB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Ntsonyini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Ngqongweni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Regional Water Supply Scheme Phase 2 and 3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Kuzeke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tributary of the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 primary hydrological studies will therefore be carried out and only available data and models will be refined to undertake analyses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1.11</a:t>
            </a:r>
          </a:p>
        </p:txBody>
      </p:sp>
    </p:spTree>
    <p:extLst>
      <p:ext uri="{BB962C8B-B14F-4D97-AF65-F5344CB8AC3E}">
        <p14:creationId xmlns:p14="http://schemas.microsoft.com/office/powerpoint/2010/main" val="231909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69" y="280203"/>
            <a:ext cx="8229600" cy="783193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INFORMATION (2)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539" y="955820"/>
            <a:ext cx="7469096" cy="5229828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data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Feasibility Study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Estuary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Reserve assessment: information available </a:t>
            </a:r>
            <a:r>
              <a:rPr lang="en-Z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to be used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Existing river data from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Inxu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Wildebees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Gatberg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Reserve studies to be used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Feasibility Study </a:t>
            </a:r>
            <a:r>
              <a:rPr lang="en-Z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Reserve assessment:</a:t>
            </a:r>
          </a:p>
          <a:p>
            <a:pPr lvl="1"/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data still not available for the </a:t>
            </a:r>
            <a:r>
              <a:rPr lang="en-GB" sz="2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Ntabelanga-Lalini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data not at Classification level for all sites (e.g. Rapid III methodology; no floods; no ecological consequences step; no site on main stem)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Field survey of </a:t>
            </a:r>
            <a:r>
              <a:rPr lang="en-Z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19-22 September 2016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Sites now all at Intermediate level (MzimEWR1-3)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Additional site surveyed on the lower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downstream of gauging weir T3H020 (MzimEWR4)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1.12</a:t>
            </a:r>
          </a:p>
        </p:txBody>
      </p:sp>
    </p:spTree>
    <p:extLst>
      <p:ext uri="{BB962C8B-B14F-4D97-AF65-F5344CB8AC3E}">
        <p14:creationId xmlns:p14="http://schemas.microsoft.com/office/powerpoint/2010/main" val="6552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63" y="559201"/>
            <a:ext cx="7737820" cy="1565435"/>
          </a:xfrm>
          <a:prstGeom prst="rect">
            <a:avLst/>
          </a:prstGeom>
        </p:spPr>
      </p:pic>
      <p:pic>
        <p:nvPicPr>
          <p:cNvPr id="5" name="Picture 4" descr="fig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71" y="2026190"/>
            <a:ext cx="6427694" cy="43208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4472" y="2635791"/>
            <a:ext cx="190948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Data collected</a:t>
            </a:r>
          </a:p>
          <a:p>
            <a:r>
              <a:rPr lang="en-ZA" sz="1600" b="1" dirty="0"/>
              <a:t>Habitat integrity</a:t>
            </a:r>
          </a:p>
          <a:p>
            <a:r>
              <a:rPr lang="en-ZA" sz="1600" b="1" dirty="0"/>
              <a:t>Fish</a:t>
            </a:r>
          </a:p>
          <a:p>
            <a:r>
              <a:rPr lang="en-ZA" sz="1600" b="1" dirty="0"/>
              <a:t>Macroinvertebrates</a:t>
            </a:r>
          </a:p>
          <a:p>
            <a:r>
              <a:rPr lang="en-ZA" sz="1600" b="1" dirty="0"/>
              <a:t>Riparian vegetation</a:t>
            </a:r>
          </a:p>
          <a:p>
            <a:r>
              <a:rPr lang="en-ZA" sz="1600" b="1" dirty="0"/>
              <a:t>Geomorphology</a:t>
            </a:r>
          </a:p>
          <a:p>
            <a:r>
              <a:rPr lang="en-ZA" sz="1600" b="1" dirty="0"/>
              <a:t>Hydraulics</a:t>
            </a:r>
          </a:p>
          <a:p>
            <a:r>
              <a:rPr lang="en-ZA" sz="1600" b="1" dirty="0"/>
              <a:t>Water quality (</a:t>
            </a:r>
            <a:r>
              <a:rPr lang="en-ZA" sz="1600" b="1" dirty="0" err="1"/>
              <a:t>incl</a:t>
            </a:r>
            <a:r>
              <a:rPr lang="en-ZA" sz="1600" b="1" dirty="0"/>
              <a:t> diatoms)</a:t>
            </a:r>
          </a:p>
        </p:txBody>
      </p:sp>
    </p:spTree>
    <p:extLst>
      <p:ext uri="{BB962C8B-B14F-4D97-AF65-F5344CB8AC3E}">
        <p14:creationId xmlns:p14="http://schemas.microsoft.com/office/powerpoint/2010/main" val="308081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69" y="280203"/>
            <a:ext cx="8229600" cy="783193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INFORMATION (3)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538" y="955819"/>
            <a:ext cx="7630462" cy="5409121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Feasibility Study wetland data available for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Ntabelanga-Lalini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area, but no wetland assessments as part of the Reserve component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Other wetland information available for the area to be used</a:t>
            </a:r>
          </a:p>
          <a:p>
            <a:pPr marL="0" indent="0">
              <a:buNone/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The MWP’s </a:t>
            </a:r>
            <a:r>
              <a:rPr lang="en-Z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Water Resources Report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has a desktop review; focus on aquifer types, yields + water levels; water supply problems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Little info on water balances +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contribution to the EWR. No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chapter or report in Feasibility Study</a:t>
            </a:r>
          </a:p>
          <a:p>
            <a:r>
              <a:rPr lang="en-ZA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Surface-</a:t>
            </a:r>
            <a:r>
              <a:rPr lang="en-ZA" sz="2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en-ZA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interactions need to be evaluated</a:t>
            </a:r>
          </a:p>
          <a:p>
            <a:r>
              <a:rPr lang="en-ZA" sz="2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en-ZA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contribution to the EWR to be assessed</a:t>
            </a: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1.14</a:t>
            </a:r>
          </a:p>
        </p:txBody>
      </p:sp>
    </p:spTree>
    <p:extLst>
      <p:ext uri="{BB962C8B-B14F-4D97-AF65-F5344CB8AC3E}">
        <p14:creationId xmlns:p14="http://schemas.microsoft.com/office/powerpoint/2010/main" val="283574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952" y="149132"/>
            <a:ext cx="7790329" cy="1143000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STAKEHOLDER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399" y="1156448"/>
            <a:ext cx="7649881" cy="5235388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Five PMC meetings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Four PSC meetings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A public meeting at two venues at end of study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Technical Task Group (TTG) meetings, as needed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Proposed: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TTG meeting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at end Jan/early Feb 2017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Sector meetings, as needed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strategy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Study announcement (advertisements)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Preparation (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√)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and distribution of the BID 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Preparation of the Initial Stakeholder Database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Preparation of the Stakeholder Engagement Plan by DWS PM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Invitation to the Inaugural PSC meeting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Information updates throughout study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1.15</a:t>
            </a:r>
          </a:p>
        </p:txBody>
      </p:sp>
    </p:spTree>
    <p:extLst>
      <p:ext uri="{BB962C8B-B14F-4D97-AF65-F5344CB8AC3E}">
        <p14:creationId xmlns:p14="http://schemas.microsoft.com/office/powerpoint/2010/main" val="222952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167062"/>
            <a:ext cx="8229600" cy="666656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MEETING SCHEDULE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833718"/>
            <a:ext cx="7721600" cy="5316070"/>
          </a:xfrm>
        </p:spPr>
        <p:txBody>
          <a:bodyPr/>
          <a:lstStyle/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PMC 1: November 2016 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PMC 2: March 2017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PMC 3: June 2017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PMC 4: November 2017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PMC 5: May 2018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PSC meeting 1: end November 2016 (now 5 Dec 2016)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Status quo assessment ; delineation of RUs + IUAs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 of priority areas, EWR sites and desktop biophysical nodes</a:t>
            </a: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PSC meeting 2: April 2017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Desktop and River EWRs, including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EcoClassification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results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 modelling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Selecting and defining operational scenarios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1.16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39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65" y="167062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MEETING SCHEDULE (2)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988" y="896472"/>
            <a:ext cx="8229600" cy="5477434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PSC meeting 3: July 2017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Estuary EWR results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Wetland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EcoClassification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 report</a:t>
            </a: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PSC meeting 4: November 2017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Consequences of operational scenarios (estuary, river, economics, ecosystem services, user water quality)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Presentation of Preliminary WRC</a:t>
            </a: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Stakeholder/Public meetings: March 2018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Feedback on final WRC for gazetting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Draft RQOs</a:t>
            </a: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Three TTG meetings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User water quality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Input to MCA used for scenario evaluation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RQOs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1.17</a:t>
            </a:r>
          </a:p>
        </p:txBody>
      </p:sp>
    </p:spTree>
    <p:extLst>
      <p:ext uri="{BB962C8B-B14F-4D97-AF65-F5344CB8AC3E}">
        <p14:creationId xmlns:p14="http://schemas.microsoft.com/office/powerpoint/2010/main" val="158354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8" y="274638"/>
            <a:ext cx="9072282" cy="655262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CAPACITY BUILDING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1.18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" y="929900"/>
            <a:ext cx="9144000" cy="4617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9865" y="5673587"/>
            <a:ext cx="7530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 mentorship programme is also proposed for Mr </a:t>
            </a:r>
            <a:r>
              <a:rPr lang="en-ZA" b="1" dirty="0" err="1">
                <a:latin typeface="Arial" panose="020B0604020202020204" pitchFamily="34" charset="0"/>
                <a:cs typeface="Arial" panose="020B0604020202020204" pitchFamily="34" charset="0"/>
              </a:rPr>
              <a:t>Mulangaphuma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3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07" y="181546"/>
            <a:ext cx="8229600" cy="66665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TECHNICAL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9865" y="749586"/>
            <a:ext cx="7883429" cy="5789327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1: DESCRIBE STATUS QUO AND DELINEATION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Status quo description: Water resources, Ecosystem services, Macro-economics, Rivers, Estuary, Wetlands, Groundwater, Water quality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RU and IUA delineation: Groundwater Resource Units, Prioritising of river RUs (Ecological Importance, Socio-cultural Importance, Water Resource Use Importance, Water quality), Estuary is one RU</a:t>
            </a:r>
          </a:p>
          <a:p>
            <a:pPr lvl="1"/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TASK 2: QUANTIFY EWRs 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 modelling and River Desktop EWRs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EWRs at detailed level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Estuary EWR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Human Needs Reserve (ground + surface water BHNR)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6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33" y="274638"/>
            <a:ext cx="8229600" cy="79216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AND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557" y="968188"/>
            <a:ext cx="7371976" cy="4840941"/>
          </a:xfrm>
        </p:spPr>
        <p:txBody>
          <a:bodyPr/>
          <a:lstStyle/>
          <a:p>
            <a:pPr marL="0" indent="0">
              <a:buNone/>
            </a:pPr>
            <a:r>
              <a:rPr lang="en-ZA" sz="2400" b="1" u="sng" dirty="0"/>
              <a:t>AIMS</a:t>
            </a:r>
          </a:p>
          <a:p>
            <a:r>
              <a:rPr lang="en-ZA" sz="2400" b="1" dirty="0"/>
              <a:t>Classify all significant water resources</a:t>
            </a:r>
          </a:p>
          <a:p>
            <a:r>
              <a:rPr lang="en-ZA" sz="2400" b="1" dirty="0"/>
              <a:t>Determine RQOs</a:t>
            </a:r>
          </a:p>
          <a:p>
            <a:r>
              <a:rPr lang="en-ZA" sz="2400" b="1" dirty="0"/>
              <a:t>Additional aim: Consolidate + undertake additional work on EWR and BHNR for the purposes of Classification</a:t>
            </a:r>
          </a:p>
          <a:p>
            <a:endParaRPr lang="en-ZA" sz="1400" b="1" dirty="0"/>
          </a:p>
          <a:p>
            <a:r>
              <a:rPr lang="en-ZA" sz="2400" b="1" dirty="0"/>
              <a:t>Timeframe: 24 months; Aug 2016-Juy 2018</a:t>
            </a:r>
          </a:p>
          <a:p>
            <a:r>
              <a:rPr lang="en-ZA" sz="2400" b="1" dirty="0"/>
              <a:t>Outcome: Gazetted Water Resource Classes and associated Resource Quality Objectives</a:t>
            </a:r>
          </a:p>
          <a:p>
            <a:r>
              <a:rPr lang="en-ZA" sz="2400" b="1" dirty="0"/>
              <a:t>According to the updated Integrated steps for WRCS and RQOs (DWS, 2016): </a:t>
            </a:r>
            <a:r>
              <a:rPr lang="en-ZA" sz="2400" b="1" dirty="0">
                <a:solidFill>
                  <a:srgbClr val="FF0000"/>
                </a:solidFill>
              </a:rPr>
              <a:t>Steps 1 – 7</a:t>
            </a:r>
          </a:p>
          <a:p>
            <a:pPr lvl="1"/>
            <a:r>
              <a:rPr lang="en-ZA" sz="2000" b="1" dirty="0"/>
              <a:t>Steps 1 and 2 completed</a:t>
            </a:r>
            <a:endParaRPr lang="en-Z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1.2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700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32" y="244859"/>
            <a:ext cx="8229600" cy="66665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TECHNICAL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9865" y="830549"/>
            <a:ext cx="7778608" cy="5789327"/>
          </a:xfrm>
          <a:ln w="3175">
            <a:noFill/>
          </a:ln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3: IDENTIFICATION AND EVALUATION OF SCENARIOS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ID and yield modelling of scenarios: </a:t>
            </a:r>
            <a:r>
              <a:rPr lang="en-ZA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DWS input + signing off of scenarios NB</a:t>
            </a:r>
          </a:p>
          <a:p>
            <a:pPr lvl="2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Selection of scenarios should be limited to options currently being planned for implementation in the next 10-16 years</a:t>
            </a:r>
          </a:p>
          <a:p>
            <a:pPr lvl="2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REC flows will be included as an extreme option</a:t>
            </a:r>
          </a:p>
          <a:p>
            <a:pPr lvl="2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Five scenarios (other than PD and Natural)</a:t>
            </a:r>
          </a:p>
          <a:p>
            <a:pPr lvl="2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Can only be evaluated with Rapid or higher EWRs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Scenario consequences: Economics, ecosystem services and non-ecological (user) water quality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Scenario consequences: River and estuary ecology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It is assumed no scenarios will impact on wetlands, hence no wetland consequences included. Specialist work only previously undertaken for riverine wetlands</a:t>
            </a:r>
          </a:p>
        </p:txBody>
      </p:sp>
    </p:spTree>
    <p:extLst>
      <p:ext uri="{BB962C8B-B14F-4D97-AF65-F5344CB8AC3E}">
        <p14:creationId xmlns:p14="http://schemas.microsoft.com/office/powerpoint/2010/main" val="148005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07" y="181546"/>
            <a:ext cx="8229600" cy="66665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TECHNICAL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1.21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9865" y="749586"/>
            <a:ext cx="7704135" cy="5789327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4: DETERMINATION OF DRAFT WATER RESOURCE CLASSES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Multi-criteria analysis (MCA) spreadsheet approach will be applied</a:t>
            </a:r>
          </a:p>
          <a:p>
            <a:pPr lvl="1"/>
            <a:r>
              <a:rPr lang="en-ZA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required: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Work session with DWS to discuss proposed Target Ecological Categories (TECs) per EWR site, estuary + biophysical node</a:t>
            </a:r>
          </a:p>
          <a:p>
            <a:pPr lvl="1"/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5: RESOURCE QUALITY OBJECTIVES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Estuary RQOs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Set for flow, hydrodynamics, water quality, sediment processes, microalgae, macrophytes, invertebrates, fish and birds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Non-ecological (user) water quality RQOs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Wetland RQOs for priority wetlands per wetland type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 RQOs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61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5" y="959223"/>
            <a:ext cx="7524376" cy="5579690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5: RESOURCE QUALITY OBJECTIVES (cont.)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River RQOs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Set for hydrology, water quality, habitat and biota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RQOs will be identified for each RU according to priority level:</a:t>
            </a:r>
          </a:p>
          <a:p>
            <a:pPr lvl="3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Low priority: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EcoStatus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as a minimum with estimated EWRs (hydrology RQO) where available.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Moderate priority: EWR (hydrology RQO) and water quality as numerical information (if data are available) and narrative for habitat and biota.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High priority: All components as numerical data if information is available.</a:t>
            </a: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TASK 6: IMPLEMENTATION AND MONITORING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1.22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01271" y="274637"/>
            <a:ext cx="8229600" cy="684586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TECHNICAL (4)</a:t>
            </a:r>
          </a:p>
        </p:txBody>
      </p:sp>
    </p:spTree>
    <p:extLst>
      <p:ext uri="{BB962C8B-B14F-4D97-AF65-F5344CB8AC3E}">
        <p14:creationId xmlns:p14="http://schemas.microsoft.com/office/powerpoint/2010/main" val="1101049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155" y="255515"/>
            <a:ext cx="8588189" cy="666652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COMPLETION + LEGAL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9865" y="835877"/>
            <a:ext cx="7704135" cy="5789327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7: </a:t>
            </a:r>
            <a:r>
              <a:rPr lang="en-ZA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SUMMARY REPORTS AND ELECTRONIC DATA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8: PREPARE INFORMATION FOR GAZETTING + MANAGE REVIEW PROCESS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Gazetting will address WRC and RQOs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DWS study officials to submit for internal approval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Technical comments to be addressed by PSP during 60d comment period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No additional studies will be undertaken to address issues</a:t>
            </a: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Information required:</a:t>
            </a:r>
          </a:p>
          <a:p>
            <a:r>
              <a:rPr lang="en-ZA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of legal expert with DWS regarding legal requirements well before 2018</a:t>
            </a:r>
          </a:p>
          <a:p>
            <a:r>
              <a:rPr lang="en-ZA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template from the DWS for preparation of the Classification and RQO gazette</a:t>
            </a:r>
            <a:endParaRPr lang="en-ZA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1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1" y="274638"/>
            <a:ext cx="8229600" cy="738374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MANAGEMENT +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013012"/>
            <a:ext cx="7622988" cy="4930593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Invoicing is </a:t>
            </a:r>
            <a:r>
              <a:rPr lang="en-Z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final deliverable based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as specified in the contract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A progress report / cover letter will accompany each invoice, together with the final deliverable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Cash flow expenditure is shown in the month the invoice is delivered, so as to link with the GANTT chart for the study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Reporting is as follows: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Deliverables invoiced indicated on a Deliverables Table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Cash flow expenditure as a Cash Flow Projection graph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Two invoices have been delivered to date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Reporting shown on subsequent slides for current project progress</a:t>
            </a:r>
          </a:p>
          <a:p>
            <a:pPr lvl="1"/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1.24</a:t>
            </a:r>
          </a:p>
        </p:txBody>
      </p:sp>
    </p:spTree>
    <p:extLst>
      <p:ext uri="{BB962C8B-B14F-4D97-AF65-F5344CB8AC3E}">
        <p14:creationId xmlns:p14="http://schemas.microsoft.com/office/powerpoint/2010/main" val="2769600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38" y="19054"/>
            <a:ext cx="471898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1129" y="34962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</a:p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6431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793"/>
            <a:ext cx="9144000" cy="59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2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211888"/>
            <a:ext cx="8229600" cy="78319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1.3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61" y="968189"/>
            <a:ext cx="6885956" cy="5148174"/>
          </a:xfrm>
          <a:prstGeom prst="rect">
            <a:avLst/>
          </a:prstGeom>
        </p:spPr>
      </p:pic>
      <p:sp>
        <p:nvSpPr>
          <p:cNvPr id="6" name="Explosion: 8 Points 5"/>
          <p:cNvSpPr/>
          <p:nvPr/>
        </p:nvSpPr>
        <p:spPr>
          <a:xfrm>
            <a:off x="1320309" y="995086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Explosion: 8 Points 6"/>
          <p:cNvSpPr/>
          <p:nvPr/>
        </p:nvSpPr>
        <p:spPr>
          <a:xfrm>
            <a:off x="1320309" y="1769324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235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633227"/>
            <a:ext cx="8229600" cy="801127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1 AND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886" y="1613648"/>
            <a:ext cx="8104913" cy="31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03" y="274638"/>
            <a:ext cx="8566897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PROGRAMME: GANTT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1.5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3" y="914399"/>
            <a:ext cx="9024097" cy="51530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986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591670"/>
            <a:ext cx="8891924" cy="46541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440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65" y="215465"/>
            <a:ext cx="8229600" cy="638356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TEAM</a:t>
            </a:r>
            <a:b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041BE2F0-D0B6-4A04-91D1-CFD1FC86EDE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0" y="968188"/>
            <a:ext cx="8417858" cy="49486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977" y="5455181"/>
            <a:ext cx="3137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One change to team: Ms </a:t>
            </a:r>
            <a:r>
              <a:rPr lang="en-ZA" b="1" dirty="0" err="1">
                <a:latin typeface="Arial" panose="020B0604020202020204" pitchFamily="34" charset="0"/>
                <a:cs typeface="Arial" panose="020B0604020202020204" pitchFamily="34" charset="0"/>
              </a:rPr>
              <a:t>Chumane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has replaced Ms </a:t>
            </a:r>
            <a:r>
              <a:rPr lang="en-ZA" b="1" dirty="0" err="1">
                <a:latin typeface="Arial" panose="020B0604020202020204" pitchFamily="34" charset="0"/>
                <a:cs typeface="Arial" panose="020B0604020202020204" pitchFamily="34" charset="0"/>
              </a:rPr>
              <a:t>Jiyane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on the SH team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247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654" y="238779"/>
            <a:ext cx="8229600" cy="61286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AREA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5" y="851647"/>
            <a:ext cx="7569200" cy="4903699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Secondary catchment T3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Part of WMA7, i.e.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Mzimvubu-Tsitsikamma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WMA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Four main tributaries: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Thina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Kinira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Mzintlava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rivers; and estuary at Port St Johns</a:t>
            </a:r>
          </a:p>
          <a:p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T31: Upper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T32: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Mzintlava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T33: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Kinira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T34: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Thina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T35: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Inxu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Wildebees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T36: Lower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Main towns: Cedarville,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Matatiele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Ugie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Maclear,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Tsolo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Mount Fletcher, Mount Ayliff,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Kokstad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 Flagstaff,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Tabankulu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Port St Johns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Free-flowing; ±70% communal 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1.8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71" y="2517150"/>
            <a:ext cx="2666365" cy="23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8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6"/>
            <a:ext cx="9144000" cy="63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783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1482</Words>
  <Application>Microsoft Office PowerPoint</Application>
  <PresentationFormat>On-screen Show (4:3)</PresentationFormat>
  <Paragraphs>217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MS PGothic</vt:lpstr>
      <vt:lpstr>Arial</vt:lpstr>
      <vt:lpstr>Calibri</vt:lpstr>
      <vt:lpstr>Courier New</vt:lpstr>
      <vt:lpstr>Gill Snas</vt:lpstr>
      <vt:lpstr>1_Office Theme</vt:lpstr>
      <vt:lpstr>WP 11004: PMC MEETING 1,  22 NOVEMBER 2016  </vt:lpstr>
      <vt:lpstr>AIMS AND APPROACH</vt:lpstr>
      <vt:lpstr>PROJECT PLAN</vt:lpstr>
      <vt:lpstr>STEPS 1 AND 2</vt:lpstr>
      <vt:lpstr>STUDY PROGRAMME: GANTT CHART</vt:lpstr>
      <vt:lpstr>PowerPoint Presentation</vt:lpstr>
      <vt:lpstr>STUDY TEAM </vt:lpstr>
      <vt:lpstr>STUDY AREA (1)</vt:lpstr>
      <vt:lpstr>PowerPoint Presentation</vt:lpstr>
      <vt:lpstr>STUDY AREA (2)</vt:lpstr>
      <vt:lpstr>AVAILABLE INFORMATION (1)</vt:lpstr>
      <vt:lpstr>AVAILABLE INFORMATION (2)</vt:lpstr>
      <vt:lpstr>PowerPoint Presentation</vt:lpstr>
      <vt:lpstr>AVAILABLE INFORMATION (3)</vt:lpstr>
      <vt:lpstr>MANAGEMENT AND STAKEHOLDER ENGAGEMENT</vt:lpstr>
      <vt:lpstr>PROPOSED MEETING SCHEDULE (1)</vt:lpstr>
      <vt:lpstr>PROPOSED MEETING SCHEDULE (2)</vt:lpstr>
      <vt:lpstr>PROPOSED CAPACITY BUILDING PROGRAMME</vt:lpstr>
      <vt:lpstr>SCOPE OF WORK: TECHNICAL (1)</vt:lpstr>
      <vt:lpstr>SCOPE OF WORK: TECHNICAL (2)</vt:lpstr>
      <vt:lpstr>SCOPE OF WORK: TECHNICAL (3)</vt:lpstr>
      <vt:lpstr>SCOPE OF WORK: TECHNICAL (4)</vt:lpstr>
      <vt:lpstr>SCOPE OF WORK: COMPLETION + LEGAL</vt:lpstr>
      <vt:lpstr>FINANCIAL MANAGEMENT + REPORTING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Patsy Scherman</cp:lastModifiedBy>
  <cp:revision>124</cp:revision>
  <dcterms:created xsi:type="dcterms:W3CDTF">2015-02-17T08:59:57Z</dcterms:created>
  <dcterms:modified xsi:type="dcterms:W3CDTF">2016-11-18T16:15:23Z</dcterms:modified>
</cp:coreProperties>
</file>